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0" r:id="rId5"/>
    <p:sldMasterId id="2147483658" r:id="rId6"/>
  </p:sldMasterIdLst>
  <p:sldIdLst>
    <p:sldId id="256" r:id="rId7"/>
    <p:sldId id="317" r:id="rId8"/>
    <p:sldId id="261" r:id="rId9"/>
    <p:sldId id="315" r:id="rId10"/>
    <p:sldId id="316" r:id="rId11"/>
    <p:sldId id="318" r:id="rId12"/>
    <p:sldId id="319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2" autoAdjust="0"/>
    <p:restoredTop sz="94660"/>
  </p:normalViewPr>
  <p:slideViewPr>
    <p:cSldViewPr snapToObjects="1">
      <p:cViewPr varScale="1">
        <p:scale>
          <a:sx n="105" d="100"/>
          <a:sy n="105" d="100"/>
        </p:scale>
        <p:origin x="198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twitter.com/ProbackaCz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s://www.facebook.com/probacka" TargetMode="Externa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FF340-AC77-4CA9-9A91-24B430201196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01F-3528-436A-9972-9FC758C40D06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4595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Závěreč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FF340-AC77-4CA9-9A91-24B430201196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01F-3528-436A-9972-9FC758C40D06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443" y="5863878"/>
            <a:ext cx="2257115" cy="432000"/>
          </a:xfrm>
          <a:prstGeom prst="rect">
            <a:avLst/>
          </a:prstGeom>
        </p:spPr>
      </p:pic>
      <p:pic>
        <p:nvPicPr>
          <p:cNvPr id="9" name="Obrázek 8">
            <a:hlinkClick r:id="rId4"/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0" y="6295878"/>
            <a:ext cx="252000" cy="252000"/>
          </a:xfrm>
          <a:prstGeom prst="rect">
            <a:avLst/>
          </a:prstGeom>
        </p:spPr>
      </p:pic>
      <p:pic>
        <p:nvPicPr>
          <p:cNvPr id="10" name="Obrázek 9">
            <a:hlinkClick r:id="rId6"/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475" y="6295878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18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032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828858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41125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842993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61234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5088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3384376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368199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56598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9184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bsah variant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1080120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3068959"/>
            <a:ext cx="8229600" cy="3240000"/>
          </a:xfrm>
        </p:spPr>
        <p:txBody>
          <a:bodyPr/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FF340-AC77-4CA9-9A91-24B430201196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01F-3528-436A-9972-9FC758C40D06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36" y="6498000"/>
            <a:ext cx="188092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5524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421341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042765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77764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983D-6A45-4ECC-88E1-F608A8525A55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E6D6-3770-45B5-BDE1-6DE81CB5B44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94895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bsah varianta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983D-6A45-4ECC-88E1-F608A8525A55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E6D6-3770-45B5-BDE1-6DE81CB5B447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8000"/>
            <a:ext cx="2986884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850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bsah varianta 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983D-6A45-4ECC-88E1-F608A8525A55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E6D6-3770-45B5-BDE1-6DE81CB5B447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8000"/>
            <a:ext cx="2986884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9141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Obsah varianta 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983D-6A45-4ECC-88E1-F608A8525A55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E6D6-3770-45B5-BDE1-6DE81CB5B447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8000"/>
            <a:ext cx="2986884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8727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Obsah varianta 4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983D-6A45-4ECC-88E1-F608A8525A55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E6D6-3770-45B5-BDE1-6DE81CB5B447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8000"/>
            <a:ext cx="2986884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8034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bsah varianta 5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983D-6A45-4ECC-88E1-F608A8525A55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E6D6-3770-45B5-BDE1-6DE81CB5B447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8000"/>
            <a:ext cx="2986884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1488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bsah varianta 6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983D-6A45-4ECC-88E1-F608A8525A55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E6D6-3770-45B5-BDE1-6DE81CB5B447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8000"/>
            <a:ext cx="2986884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6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bsah variant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FF340-AC77-4CA9-9A91-24B430201196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01F-3528-436A-9972-9FC758C40D06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36" y="6498000"/>
            <a:ext cx="188092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48807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varianta 7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983D-6A45-4ECC-88E1-F608A8525A55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E6D6-3770-45B5-BDE1-6DE81CB5B447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8000"/>
            <a:ext cx="2986884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5624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sah varianta 8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24"/>
            <a:ext cx="9144000" cy="685800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983D-6A45-4ECC-88E1-F608A8525A55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E6D6-3770-45B5-BDE1-6DE81CB5B447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8000"/>
            <a:ext cx="2986884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947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Závěreč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36" y="6498000"/>
            <a:ext cx="1880929" cy="36000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2983D-6A45-4ECC-88E1-F608A8525A55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1E6D6-3770-45B5-BDE1-6DE81CB5B447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512" y="6309272"/>
            <a:ext cx="252000" cy="252000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443" y="5877272"/>
            <a:ext cx="2257115" cy="432000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462" y="6309272"/>
            <a:ext cx="252000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04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Obsah variant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1080000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67544" y="3068959"/>
            <a:ext cx="4039200" cy="324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4008" y="3068959"/>
            <a:ext cx="4039200" cy="324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FF340-AC77-4CA9-9A91-24B430201196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01F-3528-436A-9972-9FC758C40D06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36" y="6498000"/>
            <a:ext cx="188092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10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Obsah variant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864096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2492896"/>
            <a:ext cx="4039200" cy="8640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7544" y="3428999"/>
            <a:ext cx="4039200" cy="2697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2492896"/>
            <a:ext cx="4042793" cy="8640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4009" y="3428999"/>
            <a:ext cx="4042792" cy="2697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FF340-AC77-4CA9-9A91-24B430201196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01F-3528-436A-9972-9FC758C40D06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36" y="6498000"/>
            <a:ext cx="188092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871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bsah varianta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628800"/>
            <a:ext cx="8229600" cy="1144800"/>
          </a:xfrm>
        </p:spPr>
        <p:txBody>
          <a:bodyPr/>
          <a:lstStyle>
            <a:lvl1pPr>
              <a:defRPr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FF340-AC77-4CA9-9A91-24B430201196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01F-3528-436A-9972-9FC758C40D06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36" y="6498000"/>
            <a:ext cx="188092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553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bsah varianta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FF340-AC77-4CA9-9A91-24B430201196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01F-3528-436A-9972-9FC758C40D06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36" y="6498000"/>
            <a:ext cx="188092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56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varianta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3" y="1556792"/>
            <a:ext cx="3009600" cy="115212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63888" y="1556792"/>
            <a:ext cx="5133600" cy="45693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67543" y="2708920"/>
            <a:ext cx="3009600" cy="34172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FF340-AC77-4CA9-9A91-24B430201196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01F-3528-436A-9972-9FC758C40D06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36" y="6498000"/>
            <a:ext cx="188092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580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sah varianta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63688" y="1628799"/>
            <a:ext cx="5486400" cy="3098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FF340-AC77-4CA9-9A91-24B430201196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B01F-3528-436A-9972-9FC758C40D06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36" y="6498000"/>
            <a:ext cx="188092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0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FF340-AC77-4CA9-9A91-24B430201196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CB01F-3528-436A-9972-9FC758C40D06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17764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8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A91C7-1E58-4DED-83FE-A192589D7134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EC584-A208-4FEA-BE20-C53E22DE3C1D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04318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82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2983D-6A45-4ECC-88E1-F608A8525A55}" type="datetimeFigureOut">
              <a:rPr lang="cs-CZ" smtClean="0"/>
              <a:t>17.10.2025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1E6D6-3770-45B5-BDE1-6DE81CB5B447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45997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9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846640" cy="2882751"/>
          </a:xfrm>
        </p:spPr>
        <p:txBody>
          <a:bodyPr>
            <a:normAutofit fontScale="90000"/>
          </a:bodyPr>
          <a:lstStyle/>
          <a:p>
            <a:pPr>
              <a:spcBef>
                <a:spcPts val="600"/>
              </a:spcBef>
            </a:pPr>
            <a:r>
              <a:rPr lang="cs-CZ" dirty="0"/>
              <a:t>Co schází k zajištění bezpečí dětí z pohledu Probační a mediační služby </a:t>
            </a:r>
            <a:r>
              <a:rPr lang="cs-CZ" b="0" dirty="0"/>
              <a:t>	</a:t>
            </a:r>
            <a:br>
              <a:rPr lang="cs-CZ" b="0" dirty="0"/>
            </a:br>
            <a:br>
              <a:rPr lang="cs-CZ" altLang="cs-CZ" sz="2800" dirty="0"/>
            </a:br>
            <a:br>
              <a:rPr lang="cs-CZ" altLang="cs-CZ" sz="2800" dirty="0"/>
            </a:br>
            <a:r>
              <a:rPr lang="cs-CZ" sz="2400" dirty="0"/>
              <a:t>Středisko Trutnov</a:t>
            </a:r>
            <a:br>
              <a:rPr lang="cs-CZ" sz="2400" dirty="0"/>
            </a:br>
            <a:r>
              <a:rPr lang="cs-CZ" altLang="cs-CZ" sz="1600" dirty="0"/>
              <a:t>Vedoucí střediska </a:t>
            </a:r>
            <a:r>
              <a:rPr lang="cs-CZ" sz="1400" dirty="0"/>
              <a:t>Mgr. Pavla Kopalová</a:t>
            </a:r>
            <a:endParaRPr lang="cs-CZ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457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276BFC7-7816-CC7B-4947-9FD3AE9AE9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4000" b="1" dirty="0"/>
              <a:t>Co schází k zajištění bezpečí kohokoliv?</a:t>
            </a:r>
          </a:p>
        </p:txBody>
      </p:sp>
    </p:spTree>
    <p:extLst>
      <p:ext uri="{BB962C8B-B14F-4D97-AF65-F5344CB8AC3E}">
        <p14:creationId xmlns:p14="http://schemas.microsoft.com/office/powerpoint/2010/main" val="849266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2640" y="1412776"/>
            <a:ext cx="8229600" cy="1332147"/>
          </a:xfrm>
        </p:spPr>
        <p:txBody>
          <a:bodyPr>
            <a:normAutofit fontScale="90000"/>
          </a:bodyPr>
          <a:lstStyle/>
          <a:p>
            <a:br>
              <a:rPr lang="cs-CZ" dirty="0"/>
            </a:br>
            <a:r>
              <a:rPr lang="cs-CZ" dirty="0"/>
              <a:t>PMS pracuje s důsledky násilí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2852817"/>
            <a:ext cx="8496944" cy="3240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1800" dirty="0"/>
          </a:p>
          <a:p>
            <a:endParaRPr lang="cs-CZ" sz="1800" dirty="0"/>
          </a:p>
          <a:p>
            <a:r>
              <a:rPr lang="cs-CZ" sz="2400" dirty="0"/>
              <a:t>děti a mladiství – pachatelé (násilí, návykové látky, šikana...)</a:t>
            </a:r>
          </a:p>
          <a:p>
            <a:r>
              <a:rPr lang="cs-CZ" sz="2400" dirty="0"/>
              <a:t>dospělí – pachatelé, kteří se dopouštějí násilí na dětech</a:t>
            </a:r>
          </a:p>
          <a:p>
            <a:r>
              <a:rPr lang="cs-CZ" sz="2400" dirty="0"/>
              <a:t>oběti násilí (děti, rodič dítěte)</a:t>
            </a:r>
          </a:p>
        </p:txBody>
      </p:sp>
    </p:spTree>
    <p:extLst>
      <p:ext uri="{BB962C8B-B14F-4D97-AF65-F5344CB8AC3E}">
        <p14:creationId xmlns:p14="http://schemas.microsoft.com/office/powerpoint/2010/main" val="2185738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3CFD6C-D901-42FB-839A-862A8A475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EE47B1-B94B-4743-B0AF-B7A1DA2A8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40" y="1556793"/>
            <a:ext cx="8229600" cy="864096"/>
          </a:xfrm>
        </p:spPr>
        <p:txBody>
          <a:bodyPr>
            <a:normAutofit fontScale="90000"/>
          </a:bodyPr>
          <a:lstStyle/>
          <a:p>
            <a:br>
              <a:rPr lang="cs-CZ" dirty="0"/>
            </a:br>
            <a:r>
              <a:rPr lang="cs-CZ" dirty="0"/>
              <a:t>Co brání pomoci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6DAEED5-1445-FB36-281B-B4BE906D74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2420889"/>
            <a:ext cx="8496944" cy="403244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cs-CZ" sz="1800" dirty="0"/>
          </a:p>
          <a:p>
            <a:pPr marL="0" indent="0">
              <a:buNone/>
            </a:pPr>
            <a:r>
              <a:rPr lang="cs-CZ" sz="2400" dirty="0"/>
              <a:t>obecně:</a:t>
            </a:r>
          </a:p>
          <a:p>
            <a:pPr marL="0" indent="0">
              <a:buNone/>
            </a:pPr>
            <a:endParaRPr lang="cs-CZ" sz="2400" dirty="0"/>
          </a:p>
          <a:p>
            <a:r>
              <a:rPr lang="cs-CZ" sz="2400" dirty="0"/>
              <a:t>důvěra v policii - když nahlásím, (ne)mám jistotu, že se to bude řešit; informovanost policie o problematice domácího násilí (např. oběť neustále stahuje svá oznámení - je to běžné)</a:t>
            </a:r>
          </a:p>
          <a:p>
            <a:pPr marL="0" indent="0">
              <a:buNone/>
            </a:pPr>
            <a:endParaRPr lang="cs-CZ" sz="2400" dirty="0"/>
          </a:p>
          <a:p>
            <a:r>
              <a:rPr lang="cs-CZ" sz="2400" dirty="0"/>
              <a:t>umět zacházet s podezřením/hrozbou/rizikem/agresí – učitelé, výchovní poradci, ředitel/</a:t>
            </a:r>
            <a:r>
              <a:rPr lang="cs-CZ" sz="2400" dirty="0" err="1"/>
              <a:t>ka</a:t>
            </a:r>
            <a:r>
              <a:rPr lang="cs-CZ" sz="2400" dirty="0"/>
              <a:t> školy, vedoucí zájmových kroužků, rodina, kamarádi atd. = vidím, tedy jednám</a:t>
            </a:r>
          </a:p>
          <a:p>
            <a:endParaRPr lang="cs-CZ" sz="2400" dirty="0"/>
          </a:p>
          <a:p>
            <a:r>
              <a:rPr lang="cs-CZ" sz="2400" dirty="0"/>
              <a:t>všeobecná informovanost společnosti – kompetence rozklíčit krizovou situaci</a:t>
            </a:r>
          </a:p>
          <a:p>
            <a:pPr marL="0" indent="0">
              <a:buNone/>
            </a:pPr>
            <a:endParaRPr lang="cs-CZ" sz="2400" dirty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810828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FD214-512B-B8B3-A904-C1C50163C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DA7FDB-49CA-FF4D-8A4B-535471C6B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40" y="1556793"/>
            <a:ext cx="8229600" cy="864096"/>
          </a:xfrm>
        </p:spPr>
        <p:txBody>
          <a:bodyPr>
            <a:normAutofit fontScale="90000"/>
          </a:bodyPr>
          <a:lstStyle/>
          <a:p>
            <a:br>
              <a:rPr lang="cs-CZ" dirty="0"/>
            </a:br>
            <a:r>
              <a:rPr lang="cs-CZ" dirty="0"/>
              <a:t>Co brání pomoci II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E1133D5E-D177-F73D-14EA-578B8E3C22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2420889"/>
            <a:ext cx="8496944" cy="403244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400" dirty="0"/>
          </a:p>
          <a:p>
            <a:r>
              <a:rPr lang="cs-CZ" sz="2400" dirty="0"/>
              <a:t>GDPR</a:t>
            </a:r>
          </a:p>
          <a:p>
            <a:pPr marL="0" indent="0">
              <a:buNone/>
            </a:pPr>
            <a:endParaRPr lang="cs-CZ" sz="2400" dirty="0"/>
          </a:p>
          <a:p>
            <a:r>
              <a:rPr lang="cs-CZ" sz="2400" dirty="0"/>
              <a:t>na koho se obrátit?</a:t>
            </a:r>
          </a:p>
          <a:p>
            <a:endParaRPr lang="cs-CZ" sz="2400" dirty="0"/>
          </a:p>
          <a:p>
            <a:r>
              <a:rPr lang="cs-CZ" sz="2400" dirty="0"/>
              <a:t>zájem o děti – rodiče, odborní pracovníci, dostatek specializovaných pracovišť </a:t>
            </a: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901205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D5E0DC-08C1-9173-0F6F-9CFDC3000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MÍT MOŽNOST = první krok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565F75F-0C45-7F6A-905C-B99D283EC8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7544" y="3068959"/>
            <a:ext cx="8229600" cy="3240000"/>
          </a:xfrm>
        </p:spPr>
        <p:txBody>
          <a:bodyPr>
            <a:normAutofit lnSpcReduction="10000"/>
          </a:bodyPr>
          <a:lstStyle/>
          <a:p>
            <a:r>
              <a:rPr lang="cs-CZ" dirty="0"/>
              <a:t>komu se svěřit</a:t>
            </a:r>
          </a:p>
          <a:p>
            <a:r>
              <a:rPr lang="cs-CZ" dirty="0"/>
              <a:t>kdo mi pomůže</a:t>
            </a:r>
          </a:p>
          <a:p>
            <a:r>
              <a:rPr lang="cs-CZ" dirty="0"/>
              <a:t>na koho se obrátit a bude to řešit</a:t>
            </a:r>
          </a:p>
          <a:p>
            <a:r>
              <a:rPr lang="cs-CZ" dirty="0"/>
              <a:t>někoho, kdo si všimne</a:t>
            </a:r>
          </a:p>
          <a:p>
            <a:r>
              <a:rPr lang="cs-CZ"/>
              <a:t>někoho</a:t>
            </a:r>
            <a:r>
              <a:rPr lang="cs-CZ" dirty="0"/>
              <a:t>, kdo to nebude zlehčovat</a:t>
            </a:r>
          </a:p>
          <a:p>
            <a:r>
              <a:rPr lang="cs-CZ" dirty="0"/>
              <a:t>okolí bude vědět, co s tím a nebude muset dělat, že nic nevidí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0616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94235FA-0E83-00DF-9EA6-686805A19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4392488"/>
          </a:xfrm>
        </p:spPr>
        <p:txBody>
          <a:bodyPr>
            <a:normAutofit/>
          </a:bodyPr>
          <a:lstStyle/>
          <a:p>
            <a:r>
              <a:rPr lang="cs-CZ" sz="4800" dirty="0"/>
              <a:t>Děkuji</a:t>
            </a:r>
            <a:br>
              <a:rPr lang="cs-CZ" dirty="0"/>
            </a:br>
            <a:br>
              <a:rPr lang="cs-CZ" dirty="0"/>
            </a:br>
            <a:r>
              <a:rPr lang="cs-CZ" sz="2000" dirty="0"/>
              <a:t>Pavla Kopalová</a:t>
            </a:r>
            <a:br>
              <a:rPr lang="cs-CZ" sz="2000" dirty="0"/>
            </a:br>
            <a:r>
              <a:rPr lang="cs-CZ" sz="2000" dirty="0"/>
              <a:t>720 055 259</a:t>
            </a:r>
            <a:br>
              <a:rPr lang="cs-CZ" sz="2000" dirty="0"/>
            </a:br>
            <a:r>
              <a:rPr lang="cs-CZ" sz="2000" dirty="0"/>
              <a:t>pkopalova@pms.justice.cz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0229781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lastní 1">
      <a:majorFont>
        <a:latin typeface="Helvetica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Vlastní návrh">
  <a:themeElements>
    <a:clrScheme name="Vlastní 1">
      <a:dk1>
        <a:srgbClr val="FFFFFF"/>
      </a:dk1>
      <a:lt1>
        <a:sysClr val="window" lastClr="FFFFFF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Vlastní 1">
      <a:majorFont>
        <a:latin typeface="Helvetica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lastní 1">
      <a:majorFont>
        <a:latin typeface="Helvetica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4CB8533B1CA814C9FDE7E23FF871C86" ma:contentTypeVersion="0" ma:contentTypeDescription="Vytvoří nový dokument" ma:contentTypeScope="" ma:versionID="917ce07cee1f682a5824eb588ba313c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590993bee96ec6859f1baf703d6dc0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F93862-16CF-4685-8F3D-66272C7EE24D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B730DC9-0AEB-4862-9DE0-3944E51D8C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B722E73-E3C5-4143-8FCA-779481D5A9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2525</TotalTime>
  <Words>244</Words>
  <Application>Microsoft Office PowerPoint</Application>
  <PresentationFormat>Předvádění na obrazovce (4:3)</PresentationFormat>
  <Paragraphs>32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7</vt:i4>
      </vt:variant>
    </vt:vector>
  </HeadingPairs>
  <TitlesOfParts>
    <vt:vector size="12" baseType="lpstr">
      <vt:lpstr>Arial</vt:lpstr>
      <vt:lpstr>Helvetica</vt:lpstr>
      <vt:lpstr>Motiv systému Office</vt:lpstr>
      <vt:lpstr>1_Vlastní návrh</vt:lpstr>
      <vt:lpstr>Vlastní návrh</vt:lpstr>
      <vt:lpstr>Co schází k zajištění bezpečí dětí z pohledu Probační a mediační služby     Středisko Trutnov Vedoucí střediska Mgr. Pavla Kopalová</vt:lpstr>
      <vt:lpstr>Prezentace aplikace PowerPoint</vt:lpstr>
      <vt:lpstr> PMS pracuje s důsledky násilí </vt:lpstr>
      <vt:lpstr> Co brání pomoci </vt:lpstr>
      <vt:lpstr> Co brání pomoci II </vt:lpstr>
      <vt:lpstr>MÍT MOŽNOST = první krok</vt:lpstr>
      <vt:lpstr>Děkuji  Pavla Kopalová 720 055 259 pkopalova@pms.justice.cz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Jakešová Miroslava</dc:creator>
  <cp:lastModifiedBy>Kopalová Pavla</cp:lastModifiedBy>
  <cp:revision>101</cp:revision>
  <dcterms:created xsi:type="dcterms:W3CDTF">2020-09-09T09:14:57Z</dcterms:created>
  <dcterms:modified xsi:type="dcterms:W3CDTF">2025-10-17T05:18:19Z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0x01010064CB8533B1CA814C9FDE7E23FF871C86</vt:lpwstr>
  </property>
</Properties>
</file>